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83" r:id="rId2"/>
    <p:sldId id="293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6" autoAdjust="0"/>
    <p:restoredTop sz="94660"/>
  </p:normalViewPr>
  <p:slideViewPr>
    <p:cSldViewPr snapToGrid="0">
      <p:cViewPr varScale="1">
        <p:scale>
          <a:sx n="75" d="100"/>
          <a:sy n="75" d="100"/>
        </p:scale>
        <p:origin x="690" y="2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F86986-D784-4641-AD6D-DAE9BABDDE07}" type="datetimeFigureOut">
              <a:rPr lang="fr-CH" smtClean="0"/>
              <a:t>26.03.2025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39C703-E577-4FDC-8814-73F6DC8354B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68921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When</a:t>
            </a:r>
            <a:r>
              <a:rPr lang="fr-CH" dirty="0"/>
              <a:t> </a:t>
            </a:r>
            <a:r>
              <a:rPr lang="fr-CH" dirty="0" err="1"/>
              <a:t>they</a:t>
            </a:r>
            <a:r>
              <a:rPr lang="fr-CH" dirty="0"/>
              <a:t> </a:t>
            </a:r>
            <a:r>
              <a:rPr lang="fr-CH" dirty="0" err="1"/>
              <a:t>ask</a:t>
            </a:r>
            <a:r>
              <a:rPr lang="fr-CH" dirty="0"/>
              <a:t> </a:t>
            </a:r>
            <a:r>
              <a:rPr lang="fr-CH" dirty="0" err="1"/>
              <a:t>something</a:t>
            </a:r>
            <a:r>
              <a:rPr lang="fr-CH" dirty="0"/>
              <a:t>, </a:t>
            </a:r>
            <a:r>
              <a:rPr lang="fr-CH" dirty="0" err="1"/>
              <a:t>they</a:t>
            </a:r>
            <a:r>
              <a:rPr lang="fr-CH" dirty="0"/>
              <a:t> </a:t>
            </a:r>
            <a:r>
              <a:rPr lang="fr-CH" dirty="0" err="1"/>
              <a:t>get</a:t>
            </a:r>
            <a:r>
              <a:rPr lang="fr-CH" dirty="0"/>
              <a:t> the </a:t>
            </a:r>
            <a:r>
              <a:rPr lang="fr-CH" dirty="0" err="1"/>
              <a:t>result</a:t>
            </a:r>
            <a:r>
              <a:rPr lang="fr-CH" dirty="0"/>
              <a:t> but </a:t>
            </a:r>
            <a:r>
              <a:rPr lang="fr-CH" dirty="0" err="1"/>
              <a:t>they</a:t>
            </a:r>
            <a:r>
              <a:rPr lang="fr-CH" dirty="0"/>
              <a:t> </a:t>
            </a:r>
            <a:r>
              <a:rPr lang="fr-CH" dirty="0" err="1"/>
              <a:t>don’t</a:t>
            </a:r>
            <a:r>
              <a:rPr lang="fr-CH" dirty="0"/>
              <a:t> know </a:t>
            </a:r>
            <a:r>
              <a:rPr lang="fr-CH" dirty="0" err="1"/>
              <a:t>which</a:t>
            </a:r>
            <a:r>
              <a:rPr lang="fr-CH" dirty="0"/>
              <a:t> image to look at… </a:t>
            </a:r>
          </a:p>
          <a:p>
            <a:r>
              <a:rPr lang="fr-FR" dirty="0"/>
              <a:t>Partie 1 : Positionner l'IRM dès l'introduction permet de clarifier son rôle par rapport à d'autres techniques comme l'échographie ou le scanner, et cela prépare bien le terrain pour plonger dans les aspects techniques plus détaillés ensuite. </a:t>
            </a:r>
          </a:p>
          <a:p>
            <a:endParaRPr lang="fr-FR" dirty="0"/>
          </a:p>
          <a:p>
            <a:r>
              <a:rPr lang="fr-FR" dirty="0"/>
              <a:t>Dans la partie 2, vous pourrez alors explorer les principes physiques, les séquences, et la visualisation du cœur de manière plus approfondie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E49F0E-0114-4DCA-9132-064A432ED7AC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94163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35CD1A-082D-FE07-FD9D-9600A66C8C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52A3223-BE4C-1CC8-DFF1-7DBF4ABCB5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98C4C1-80C9-5101-58EF-65EED4C7E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B88E-DE1A-444A-9186-AA0F56B1E67F}" type="datetimeFigureOut">
              <a:rPr lang="fr-CH" smtClean="0"/>
              <a:t>26.03.2025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15486D5-95C1-BB03-D189-D5C91EF70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98EFBA-C3B6-78EA-C137-EE53CEA58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0E8F1-70A8-4EE9-94A9-1F61098EA1D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25024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0C56D1-72D4-42B8-E93B-831E4F767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29E933D-29AE-7610-8A9B-6A78C2EBB1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C7BE9BB-F794-0209-E9AB-FA75B1DD5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B88E-DE1A-444A-9186-AA0F56B1E67F}" type="datetimeFigureOut">
              <a:rPr lang="fr-CH" smtClean="0"/>
              <a:t>26.03.2025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69DEA75-8264-1488-4449-13C115BA9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E84C7A3-8BB8-BEB3-CDDB-AD1FD1CC5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0E8F1-70A8-4EE9-94A9-1F61098EA1D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9311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779869E-7698-0E96-B3DD-DAB742D89C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5087C14-B27D-665E-0EEA-BFF6CB5D33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B86EF8E-2776-B506-833A-9239FA8F7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B88E-DE1A-444A-9186-AA0F56B1E67F}" type="datetimeFigureOut">
              <a:rPr lang="fr-CH" smtClean="0"/>
              <a:t>26.03.2025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F2062E7-73C8-1CBE-D375-09E542A15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82D9100-D30F-4B29-C79C-13115029D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0E8F1-70A8-4EE9-94A9-1F61098EA1D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01422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263D3F-DAC1-B047-5431-BF057D212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10CCE20-FC28-3F36-A673-F110055AB5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94B47A-40A3-ADFF-D778-FC55AC6ED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B88E-DE1A-444A-9186-AA0F56B1E67F}" type="datetimeFigureOut">
              <a:rPr lang="fr-CH" smtClean="0"/>
              <a:t>26.03.2025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9F0D4FB-1592-E3A1-4FB6-491FF042E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FE279FE-F80D-B0C9-A10C-EA845B9F6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0E8F1-70A8-4EE9-94A9-1F61098EA1D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73820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DC9722-04D1-D1BD-5550-2E8EAE7F9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DAE2C0C-0A57-F6FA-46EC-3E6446A46B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67C0624-A66A-700C-55E1-463F09262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B88E-DE1A-444A-9186-AA0F56B1E67F}" type="datetimeFigureOut">
              <a:rPr lang="fr-CH" smtClean="0"/>
              <a:t>26.03.2025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1D090A-130A-B8D6-11CB-A3DD1AB40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4064F6-9E66-FE1F-6F5B-800E6581C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0E8F1-70A8-4EE9-94A9-1F61098EA1D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14198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D3E6E6-DB1E-2899-413C-038B617AA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C5AC23C-AAFC-B3DC-7E1D-CC39D576C5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2086025-EA1F-7389-C837-87062C355C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928788C-BFD9-BCAC-EFF0-C96C8707F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B88E-DE1A-444A-9186-AA0F56B1E67F}" type="datetimeFigureOut">
              <a:rPr lang="fr-CH" smtClean="0"/>
              <a:t>26.03.2025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36834D-3E86-354D-1A5F-E58FF726C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3A44CAB-D639-2F65-945C-03F376DFC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0E8F1-70A8-4EE9-94A9-1F61098EA1D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71969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F44732-EECB-B243-F535-26FD95151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B4754ED-0C9B-4D13-F960-5A0380D877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7187B00-CFB7-FA41-825E-42FCADD428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F574C92-08F5-F307-0207-A5D2DCBA8F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0D9EA55-E301-A0D1-B72B-EBA4759473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1CA7E5A-2099-98B4-29B4-AD6D8E9D7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B88E-DE1A-444A-9186-AA0F56B1E67F}" type="datetimeFigureOut">
              <a:rPr lang="fr-CH" smtClean="0"/>
              <a:t>26.03.2025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C1635E3-2854-9CB6-E817-0D73D4FD8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C11A98A-16A7-4E3E-358E-0E64A2F0C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0E8F1-70A8-4EE9-94A9-1F61098EA1D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45787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0B47B9-83AD-FFB1-7D3E-EC65AA9EB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371A545-AF2F-4C02-07D5-494F45A93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B88E-DE1A-444A-9186-AA0F56B1E67F}" type="datetimeFigureOut">
              <a:rPr lang="fr-CH" smtClean="0"/>
              <a:t>26.03.2025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B2E0346-B5A0-9914-706D-7040D1CC8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8DFFBF1-1EE1-A25F-0D8D-7107CADFD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0E8F1-70A8-4EE9-94A9-1F61098EA1D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38741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1BA9047-C329-A383-FCA5-DA79BF101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B88E-DE1A-444A-9186-AA0F56B1E67F}" type="datetimeFigureOut">
              <a:rPr lang="fr-CH" smtClean="0"/>
              <a:t>26.03.2025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8F33B72-FAE7-3900-4A2D-E9F5224EF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63359DD-478C-1EA2-367D-B35CC8451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0E8F1-70A8-4EE9-94A9-1F61098EA1D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75399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256337-1A54-1934-3C00-E4F39CFE6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299DA71-7606-9092-976C-9FDE26186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590F558-3982-8023-4960-1D7D1A25C5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A6D5DEC-FBB0-9B62-8493-37EB2F4F3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B88E-DE1A-444A-9186-AA0F56B1E67F}" type="datetimeFigureOut">
              <a:rPr lang="fr-CH" smtClean="0"/>
              <a:t>26.03.2025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FAC6AE-1AB4-2C76-AB98-EB531CD2A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AD77F5C-2DAE-2722-A967-A61DDA775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0E8F1-70A8-4EE9-94A9-1F61098EA1D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49228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035690-E370-5F01-A1C0-B766BDD76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2EED5F5-F01D-5C20-3813-F2F8BAE5C4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8E22761-979D-26E4-D8F4-2B819BD768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86C1EC0-188E-B3E5-1CC8-C397C7984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DB88E-DE1A-444A-9186-AA0F56B1E67F}" type="datetimeFigureOut">
              <a:rPr lang="fr-CH" smtClean="0"/>
              <a:t>26.03.2025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A449A14-83EB-CA6B-1637-5CFD25826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94FC67F-C430-850D-4E1C-6F6D86A99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0E8F1-70A8-4EE9-94A9-1F61098EA1D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96772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DEA95FD-3B9E-62EB-A887-5DDB38594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9B79A4-E532-E345-8939-EF196410E6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655A9DA-92F6-087D-E1D4-FF0C51F807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7FDB88E-DE1A-444A-9186-AA0F56B1E67F}" type="datetimeFigureOut">
              <a:rPr lang="fr-CH" smtClean="0"/>
              <a:t>26.03.2025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83CF201-761D-41FE-DE2D-7F174A4769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EEBF682-DCD8-2102-DB2C-D56CE6555B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390E8F1-70A8-4EE9-94A9-1F61098EA1D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7045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51275C-A9E7-9D29-8BD2-7F1C5A119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8544" y="4660433"/>
            <a:ext cx="5486400" cy="566738"/>
          </a:xfrm>
        </p:spPr>
        <p:txBody>
          <a:bodyPr/>
          <a:lstStyle/>
          <a:p>
            <a:pPr algn="ctr"/>
            <a:r>
              <a:rPr lang="fr-CH" sz="2800" dirty="0">
                <a:solidFill>
                  <a:srgbClr val="000066"/>
                </a:solidFill>
                <a:latin typeface="Merryweather sans"/>
              </a:rPr>
              <a:t>Dr. Sébastien Delhasse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80B26F-E7CF-9CE7-39D3-962F07E761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52800" y="5276167"/>
            <a:ext cx="5486400" cy="80486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fr-CH" sz="1800" dirty="0" err="1">
                <a:solidFill>
                  <a:srgbClr val="000066"/>
                </a:solidFill>
                <a:latin typeface="Merryweather sans"/>
              </a:rPr>
              <a:t>Cardiologist</a:t>
            </a:r>
            <a:endParaRPr lang="fr-CH" sz="1800" dirty="0">
              <a:solidFill>
                <a:srgbClr val="000066"/>
              </a:solidFill>
              <a:latin typeface="Merryweather sans"/>
            </a:endParaRPr>
          </a:p>
          <a:p>
            <a:pPr algn="ctr"/>
            <a:r>
              <a:rPr lang="fr-CH" sz="1800" dirty="0">
                <a:solidFill>
                  <a:srgbClr val="000066"/>
                </a:solidFill>
                <a:latin typeface="Merryweather sans"/>
              </a:rPr>
              <a:t>Royal </a:t>
            </a:r>
            <a:r>
              <a:rPr lang="fr-CH" sz="1800" dirty="0" err="1">
                <a:solidFill>
                  <a:srgbClr val="000066"/>
                </a:solidFill>
                <a:latin typeface="Merryweather sans"/>
              </a:rPr>
              <a:t>Brompton</a:t>
            </a:r>
            <a:r>
              <a:rPr lang="fr-CH" sz="1800" dirty="0">
                <a:solidFill>
                  <a:srgbClr val="000066"/>
                </a:solidFill>
                <a:latin typeface="Merryweather sans"/>
              </a:rPr>
              <a:t> Hospital</a:t>
            </a:r>
          </a:p>
          <a:p>
            <a:pPr algn="ctr"/>
            <a:r>
              <a:rPr lang="fr-CH" sz="1800" dirty="0">
                <a:solidFill>
                  <a:srgbClr val="000066"/>
                </a:solidFill>
                <a:latin typeface="Merryweather sans"/>
              </a:rPr>
              <a:t> 10 June 2025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C343051-A274-D92B-1D88-623A495D70FF}"/>
              </a:ext>
            </a:extLst>
          </p:cNvPr>
          <p:cNvSpPr txBox="1"/>
          <p:nvPr/>
        </p:nvSpPr>
        <p:spPr>
          <a:xfrm>
            <a:off x="2358573" y="1596228"/>
            <a:ext cx="720634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800" b="1" dirty="0" err="1">
                <a:solidFill>
                  <a:srgbClr val="000066"/>
                </a:solidFill>
                <a:latin typeface="Merryweather sans"/>
              </a:rPr>
              <a:t>Cardiac</a:t>
            </a:r>
            <a:r>
              <a:rPr lang="fr-FR" sz="2800" b="1" dirty="0">
                <a:solidFill>
                  <a:srgbClr val="000066"/>
                </a:solidFill>
                <a:latin typeface="Merryweather sans"/>
              </a:rPr>
              <a:t> MR </a:t>
            </a:r>
          </a:p>
          <a:p>
            <a:pPr algn="ctr"/>
            <a:endParaRPr lang="fr-FR" sz="2800" b="1" dirty="0">
              <a:solidFill>
                <a:srgbClr val="000066"/>
              </a:solidFill>
              <a:latin typeface="Merryweather sans"/>
            </a:endParaRPr>
          </a:p>
          <a:p>
            <a:pPr algn="ctr"/>
            <a:r>
              <a:rPr lang="en-US" sz="3200" cap="all" dirty="0">
                <a:solidFill>
                  <a:srgbClr val="000066"/>
                </a:solidFill>
                <a:latin typeface="Merryweather sans"/>
              </a:rPr>
              <a:t>A virtual biopsy of the heart</a:t>
            </a:r>
            <a:endParaRPr lang="fr-CH" sz="3200" b="1" cap="all" dirty="0">
              <a:solidFill>
                <a:srgbClr val="000066"/>
              </a:solidFill>
              <a:latin typeface="Merryweather sans"/>
            </a:endParaRPr>
          </a:p>
        </p:txBody>
      </p:sp>
    </p:spTree>
    <p:extLst>
      <p:ext uri="{BB962C8B-B14F-4D97-AF65-F5344CB8AC3E}">
        <p14:creationId xmlns:p14="http://schemas.microsoft.com/office/powerpoint/2010/main" val="580875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C49436A-ECCC-2434-DCDE-D53254E62B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641350"/>
            <a:ext cx="8229600" cy="5575300"/>
          </a:xfrm>
        </p:spPr>
        <p:txBody>
          <a:bodyPr>
            <a:normAutofit fontScale="47500" lnSpcReduction="20000"/>
          </a:bodyPr>
          <a:lstStyle/>
          <a:p>
            <a:r>
              <a:rPr lang="fr-CH" dirty="0">
                <a:solidFill>
                  <a:srgbClr val="FF0000"/>
                </a:solidFill>
                <a:latin typeface="Merryweather sans"/>
              </a:rPr>
              <a:t>Part I   Introduction </a:t>
            </a:r>
          </a:p>
          <a:p>
            <a:pPr lvl="1"/>
            <a:r>
              <a:rPr lang="fr-CH" dirty="0">
                <a:latin typeface="Merryweather sans"/>
              </a:rPr>
              <a:t>Is CMR </a:t>
            </a:r>
            <a:r>
              <a:rPr lang="fr-CH" dirty="0" err="1">
                <a:latin typeface="Merryweather sans"/>
              </a:rPr>
              <a:t>underused</a:t>
            </a:r>
            <a:r>
              <a:rPr lang="fr-CH" dirty="0">
                <a:latin typeface="Merryweather sans"/>
              </a:rPr>
              <a:t> ?</a:t>
            </a:r>
          </a:p>
          <a:p>
            <a:pPr lvl="1"/>
            <a:r>
              <a:rPr lang="en-US" dirty="0"/>
              <a:t>The truth is that it is often used as a last resort</a:t>
            </a:r>
            <a:r>
              <a:rPr lang="fr-CH" dirty="0">
                <a:latin typeface="Merryweather sans"/>
              </a:rPr>
              <a:t>. </a:t>
            </a:r>
            <a:r>
              <a:rPr lang="fr-CH" dirty="0">
                <a:solidFill>
                  <a:srgbClr val="00B050"/>
                </a:solidFill>
                <a:latin typeface="Merryweather sans"/>
              </a:rPr>
              <a:t>(</a:t>
            </a:r>
            <a:r>
              <a:rPr lang="fr-CH" dirty="0" err="1">
                <a:solidFill>
                  <a:srgbClr val="00B050"/>
                </a:solidFill>
                <a:latin typeface="Merryweather sans"/>
              </a:rPr>
              <a:t>Clinical</a:t>
            </a:r>
            <a:r>
              <a:rPr lang="fr-CH" dirty="0">
                <a:solidFill>
                  <a:srgbClr val="00B050"/>
                </a:solidFill>
                <a:latin typeface="Merryweather sans"/>
              </a:rPr>
              <a:t> case)</a:t>
            </a:r>
          </a:p>
          <a:p>
            <a:pPr lvl="1"/>
            <a:r>
              <a:rPr lang="fr-CH" dirty="0" err="1">
                <a:latin typeface="Merryweather sans"/>
              </a:rPr>
              <a:t>Understanding</a:t>
            </a:r>
            <a:r>
              <a:rPr lang="fr-CH" dirty="0">
                <a:latin typeface="Merryweather sans"/>
              </a:rPr>
              <a:t> how CMR </a:t>
            </a:r>
            <a:r>
              <a:rPr lang="fr-CH" dirty="0" err="1">
                <a:latin typeface="Merryweather sans"/>
              </a:rPr>
              <a:t>sees</a:t>
            </a:r>
            <a:r>
              <a:rPr lang="fr-CH" dirty="0">
                <a:latin typeface="Merryweather sans"/>
              </a:rPr>
              <a:t> the </a:t>
            </a:r>
            <a:r>
              <a:rPr lang="fr-CH" dirty="0" err="1">
                <a:latin typeface="Merryweather sans"/>
              </a:rPr>
              <a:t>heart</a:t>
            </a:r>
            <a:r>
              <a:rPr lang="fr-CH" dirty="0">
                <a:latin typeface="Merryweather sans"/>
              </a:rPr>
              <a:t>…</a:t>
            </a:r>
          </a:p>
          <a:p>
            <a:pPr marL="457200" lvl="1" indent="0">
              <a:buNone/>
            </a:pPr>
            <a:endParaRPr lang="fr-CH" dirty="0">
              <a:latin typeface="Merryweather sans"/>
            </a:endParaRPr>
          </a:p>
          <a:p>
            <a:r>
              <a:rPr lang="fr-CH" dirty="0">
                <a:solidFill>
                  <a:srgbClr val="FF0000"/>
                </a:solidFill>
                <a:latin typeface="Merryweather sans"/>
              </a:rPr>
              <a:t>Part II   The </a:t>
            </a:r>
            <a:r>
              <a:rPr lang="fr-CH" dirty="0" err="1">
                <a:solidFill>
                  <a:srgbClr val="FF0000"/>
                </a:solidFill>
                <a:latin typeface="Merryweather sans"/>
              </a:rPr>
              <a:t>hidden</a:t>
            </a:r>
            <a:r>
              <a:rPr lang="fr-CH" dirty="0">
                <a:solidFill>
                  <a:srgbClr val="FF0000"/>
                </a:solidFill>
                <a:latin typeface="Merryweather sans"/>
              </a:rPr>
              <a:t> power of CMR </a:t>
            </a:r>
          </a:p>
          <a:p>
            <a:pPr lvl="1"/>
            <a:r>
              <a:rPr lang="fr-CH" dirty="0" err="1">
                <a:latin typeface="Merryweather sans"/>
              </a:rPr>
              <a:t>Advantages</a:t>
            </a:r>
            <a:r>
              <a:rPr lang="fr-CH" dirty="0">
                <a:latin typeface="Merryweather sans"/>
              </a:rPr>
              <a:t> / indications.</a:t>
            </a:r>
          </a:p>
          <a:p>
            <a:pPr lvl="1"/>
            <a:r>
              <a:rPr lang="fr-CH" dirty="0" err="1">
                <a:latin typeface="Merryweather sans"/>
              </a:rPr>
              <a:t>Phyics</a:t>
            </a:r>
            <a:r>
              <a:rPr lang="fr-CH" dirty="0">
                <a:latin typeface="Merryweather sans"/>
              </a:rPr>
              <a:t> </a:t>
            </a:r>
            <a:r>
              <a:rPr lang="fr-CH" dirty="0" err="1">
                <a:latin typeface="Merryweather sans"/>
              </a:rPr>
              <a:t>principles</a:t>
            </a:r>
            <a:endParaRPr lang="fr-CH" dirty="0">
              <a:latin typeface="Merryweather sans"/>
            </a:endParaRPr>
          </a:p>
          <a:p>
            <a:pPr lvl="1"/>
            <a:r>
              <a:rPr lang="fr-CH" dirty="0" err="1">
                <a:latin typeface="Merryweather sans"/>
              </a:rPr>
              <a:t>Sequence</a:t>
            </a:r>
            <a:r>
              <a:rPr lang="fr-CH" dirty="0">
                <a:latin typeface="Merryweather sans"/>
              </a:rPr>
              <a:t> in practice</a:t>
            </a:r>
          </a:p>
          <a:p>
            <a:pPr lvl="1"/>
            <a:r>
              <a:rPr lang="fr-CH" dirty="0">
                <a:latin typeface="Merryweather sans"/>
              </a:rPr>
              <a:t>CMR and planes: A </a:t>
            </a:r>
            <a:r>
              <a:rPr lang="fr-CH" dirty="0" err="1">
                <a:latin typeface="Merryweather sans"/>
              </a:rPr>
              <a:t>technical</a:t>
            </a:r>
            <a:r>
              <a:rPr lang="fr-CH" dirty="0">
                <a:latin typeface="Merryweather sans"/>
              </a:rPr>
              <a:t> exploration.</a:t>
            </a:r>
          </a:p>
          <a:p>
            <a:pPr marL="457200" lvl="1" indent="0">
              <a:buNone/>
            </a:pPr>
            <a:endParaRPr lang="fr-CH" dirty="0">
              <a:latin typeface="Merryweather sans"/>
            </a:endParaRPr>
          </a:p>
          <a:p>
            <a:r>
              <a:rPr lang="fr-CH" dirty="0">
                <a:solidFill>
                  <a:srgbClr val="FF0000"/>
                </a:solidFill>
                <a:latin typeface="Merryweather sans"/>
              </a:rPr>
              <a:t>Part III    </a:t>
            </a:r>
            <a:r>
              <a:rPr lang="fr-CH" dirty="0" err="1">
                <a:solidFill>
                  <a:srgbClr val="FF0000"/>
                </a:solidFill>
                <a:latin typeface="Merryweather sans"/>
              </a:rPr>
              <a:t>Practical</a:t>
            </a:r>
            <a:r>
              <a:rPr lang="fr-CH" dirty="0">
                <a:solidFill>
                  <a:srgbClr val="FF0000"/>
                </a:solidFill>
                <a:latin typeface="Merryweather sans"/>
              </a:rPr>
              <a:t> </a:t>
            </a:r>
            <a:r>
              <a:rPr lang="fr-CH" dirty="0" err="1">
                <a:solidFill>
                  <a:srgbClr val="FF0000"/>
                </a:solidFill>
                <a:latin typeface="Merryweather sans"/>
              </a:rPr>
              <a:t>cardiac</a:t>
            </a:r>
            <a:r>
              <a:rPr lang="fr-CH" dirty="0">
                <a:solidFill>
                  <a:srgbClr val="FF0000"/>
                </a:solidFill>
                <a:latin typeface="Merryweather sans"/>
              </a:rPr>
              <a:t> MR </a:t>
            </a:r>
            <a:r>
              <a:rPr lang="fr-CH" dirty="0">
                <a:solidFill>
                  <a:srgbClr val="00B050"/>
                </a:solidFill>
                <a:latin typeface="Merryweather sans"/>
              </a:rPr>
              <a:t> </a:t>
            </a:r>
            <a:endParaRPr lang="fr-CH" dirty="0">
              <a:solidFill>
                <a:srgbClr val="FF0000"/>
              </a:solidFill>
              <a:latin typeface="Merryweather sans"/>
            </a:endParaRPr>
          </a:p>
          <a:p>
            <a:pPr lvl="1"/>
            <a:r>
              <a:rPr lang="fr-FR" altLang="fr-FR" dirty="0">
                <a:latin typeface="Merryweather sans"/>
              </a:rPr>
              <a:t>III  1. A </a:t>
            </a:r>
            <a:r>
              <a:rPr lang="fr-FR" altLang="fr-FR" dirty="0" err="1">
                <a:latin typeface="Merryweather sans"/>
              </a:rPr>
              <a:t>mysterious</a:t>
            </a:r>
            <a:r>
              <a:rPr lang="fr-FR" altLang="fr-FR" dirty="0">
                <a:latin typeface="Merryweather sans"/>
              </a:rPr>
              <a:t> case of </a:t>
            </a:r>
            <a:r>
              <a:rPr lang="fr-FR" altLang="fr-FR" dirty="0" err="1">
                <a:latin typeface="Merryweather sans"/>
              </a:rPr>
              <a:t>heart</a:t>
            </a:r>
            <a:r>
              <a:rPr lang="fr-FR" altLang="fr-FR" dirty="0">
                <a:latin typeface="Merryweather sans"/>
              </a:rPr>
              <a:t> </a:t>
            </a:r>
            <a:r>
              <a:rPr lang="fr-FR" altLang="fr-FR" dirty="0" err="1">
                <a:latin typeface="Merryweather sans"/>
              </a:rPr>
              <a:t>failure</a:t>
            </a:r>
            <a:r>
              <a:rPr lang="fr-FR" altLang="fr-FR" dirty="0">
                <a:latin typeface="Merryweather sans"/>
              </a:rPr>
              <a:t>: </a:t>
            </a:r>
            <a:r>
              <a:rPr lang="fr-FR" altLang="fr-FR" dirty="0" err="1">
                <a:latin typeface="Merryweather sans"/>
              </a:rPr>
              <a:t>What</a:t>
            </a:r>
            <a:r>
              <a:rPr lang="fr-FR" altLang="fr-FR" dirty="0">
                <a:latin typeface="Merryweather sans"/>
              </a:rPr>
              <a:t> CMR </a:t>
            </a:r>
            <a:r>
              <a:rPr lang="fr-FR" altLang="fr-FR" dirty="0" err="1">
                <a:latin typeface="Merryweather sans"/>
              </a:rPr>
              <a:t>reveals</a:t>
            </a:r>
            <a:r>
              <a:rPr lang="fr-FR" altLang="fr-FR" dirty="0">
                <a:latin typeface="Merryweather sans"/>
              </a:rPr>
              <a:t>  </a:t>
            </a:r>
            <a:r>
              <a:rPr lang="fr-FR" altLang="fr-FR" dirty="0">
                <a:solidFill>
                  <a:srgbClr val="00B050"/>
                </a:solidFill>
                <a:latin typeface="Merryweather sans"/>
              </a:rPr>
              <a:t>(</a:t>
            </a:r>
            <a:r>
              <a:rPr lang="fr-FR" altLang="fr-FR" dirty="0" err="1">
                <a:solidFill>
                  <a:srgbClr val="00B050"/>
                </a:solidFill>
                <a:latin typeface="Merryweather sans"/>
              </a:rPr>
              <a:t>Clinical</a:t>
            </a:r>
            <a:r>
              <a:rPr lang="fr-FR" altLang="fr-FR" dirty="0">
                <a:solidFill>
                  <a:srgbClr val="00B050"/>
                </a:solidFill>
                <a:latin typeface="Merryweather sans"/>
              </a:rPr>
              <a:t> case)</a:t>
            </a:r>
            <a:endParaRPr kumimoji="0" lang="fr-FR" altLang="fr-FR" b="0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Merryweather sans"/>
            </a:endParaRPr>
          </a:p>
          <a:p>
            <a:pPr lvl="1"/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erryweather sans"/>
              </a:rPr>
              <a:t>III  2. HCM: </a:t>
            </a:r>
            <a:r>
              <a:rPr kumimoji="0" lang="fr-FR" altLang="fr-FR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Merryweather sans"/>
              </a:rPr>
              <a:t>Identifying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erryweather sans"/>
              </a:rPr>
              <a:t> high-</a:t>
            </a:r>
            <a:r>
              <a:rPr kumimoji="0" lang="fr-FR" altLang="fr-FR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Merryweather sans"/>
              </a:rPr>
              <a:t>risk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erryweather sans"/>
              </a:rPr>
              <a:t> </a:t>
            </a:r>
            <a:r>
              <a:rPr kumimoji="0" lang="fr-FR" altLang="fr-FR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Merryweather sans"/>
              </a:rPr>
              <a:t>forms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erryweather sans"/>
              </a:rPr>
              <a:t>.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Merryweather sans"/>
              </a:rPr>
              <a:t>(</a:t>
            </a:r>
            <a:r>
              <a:rPr kumimoji="0" lang="fr-FR" altLang="fr-FR" b="0" i="0" u="none" strike="noStrike" cap="none" normalizeH="0" baseline="0" dirty="0" err="1">
                <a:ln>
                  <a:noFill/>
                </a:ln>
                <a:solidFill>
                  <a:srgbClr val="00B050"/>
                </a:solidFill>
                <a:effectLst/>
                <a:latin typeface="Merryweather sans"/>
              </a:rPr>
              <a:t>Clinical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Merryweather sans"/>
              </a:rPr>
              <a:t> case)</a:t>
            </a:r>
          </a:p>
          <a:p>
            <a:pPr lvl="1"/>
            <a:r>
              <a:rPr lang="fr-FR" altLang="fr-FR" sz="2700" dirty="0">
                <a:latin typeface="Merryweather sans"/>
              </a:rPr>
              <a:t>III  3. </a:t>
            </a:r>
            <a:r>
              <a:rPr lang="fr-FR" altLang="fr-FR" sz="2700" dirty="0" err="1">
                <a:latin typeface="Merryweather sans"/>
              </a:rPr>
              <a:t>Myocarditis</a:t>
            </a:r>
            <a:r>
              <a:rPr lang="fr-FR" altLang="fr-FR" sz="2700" dirty="0">
                <a:latin typeface="Merryweather sans"/>
              </a:rPr>
              <a:t>.</a:t>
            </a:r>
          </a:p>
          <a:p>
            <a:pPr lvl="1"/>
            <a:r>
              <a:rPr lang="fr-FR" altLang="fr-FR" sz="2700" dirty="0">
                <a:latin typeface="Merryweather sans"/>
              </a:rPr>
              <a:t>III  4. </a:t>
            </a:r>
            <a:r>
              <a:rPr lang="fr-FR" altLang="fr-FR" sz="2700" dirty="0" err="1">
                <a:latin typeface="Merryweather sans"/>
              </a:rPr>
              <a:t>Ischemia</a:t>
            </a:r>
            <a:r>
              <a:rPr lang="fr-FR" altLang="fr-FR" sz="2700" dirty="0">
                <a:latin typeface="Merryweather sans"/>
              </a:rPr>
              <a:t> : Stress CMR. </a:t>
            </a:r>
          </a:p>
          <a:p>
            <a:pPr lvl="2"/>
            <a:r>
              <a:rPr lang="fr-FR" altLang="fr-FR" sz="2800" dirty="0">
                <a:latin typeface="Merryweather sans"/>
              </a:rPr>
              <a:t>Inductible </a:t>
            </a:r>
            <a:r>
              <a:rPr lang="fr-FR" altLang="fr-FR" sz="2800" dirty="0" err="1">
                <a:latin typeface="Merryweather sans"/>
              </a:rPr>
              <a:t>ischemia</a:t>
            </a:r>
            <a:endParaRPr lang="fr-FR" altLang="fr-FR" sz="2800" dirty="0">
              <a:latin typeface="Merryweather sans"/>
            </a:endParaRPr>
          </a:p>
          <a:p>
            <a:pPr lvl="2"/>
            <a:r>
              <a:rPr lang="fr-FR" altLang="fr-FR" sz="2800" dirty="0" err="1">
                <a:latin typeface="Merryweather sans"/>
              </a:rPr>
              <a:t>Infarction</a:t>
            </a:r>
            <a:endParaRPr lang="fr-FR" altLang="fr-FR" sz="2800" dirty="0">
              <a:latin typeface="Merryweather sans"/>
            </a:endParaRPr>
          </a:p>
          <a:p>
            <a:pPr lvl="2"/>
            <a:r>
              <a:rPr lang="fr-FR" altLang="fr-FR" sz="2800" dirty="0" err="1">
                <a:latin typeface="Merryweather sans"/>
              </a:rPr>
              <a:t>Microvascular</a:t>
            </a:r>
            <a:r>
              <a:rPr lang="fr-FR" altLang="fr-FR" sz="2800" dirty="0">
                <a:latin typeface="Merryweather sans"/>
              </a:rPr>
              <a:t> </a:t>
            </a:r>
            <a:r>
              <a:rPr lang="fr-FR" altLang="fr-FR" sz="2800" dirty="0" err="1">
                <a:latin typeface="Merryweather sans"/>
              </a:rPr>
              <a:t>ischemia</a:t>
            </a:r>
            <a:endParaRPr lang="fr-FR" altLang="fr-FR" sz="2800" dirty="0">
              <a:latin typeface="Merryweather sans"/>
            </a:endParaRPr>
          </a:p>
          <a:p>
            <a:pPr lvl="2"/>
            <a:r>
              <a:rPr lang="fr-FR" altLang="fr-FR" sz="2800" dirty="0" err="1">
                <a:latin typeface="Merryweather sans"/>
              </a:rPr>
              <a:t>Viability</a:t>
            </a:r>
            <a:endParaRPr lang="fr-FR" altLang="fr-FR" sz="2800" dirty="0">
              <a:latin typeface="Merryweather sans"/>
            </a:endParaRPr>
          </a:p>
          <a:p>
            <a:pPr lvl="2"/>
            <a:r>
              <a:rPr lang="fr-FR" altLang="fr-FR" sz="2800" dirty="0" err="1">
                <a:solidFill>
                  <a:srgbClr val="00B050"/>
                </a:solidFill>
                <a:latin typeface="Merryweather sans"/>
              </a:rPr>
              <a:t>Clinical</a:t>
            </a:r>
            <a:r>
              <a:rPr lang="fr-FR" altLang="fr-FR" sz="2800" dirty="0">
                <a:solidFill>
                  <a:srgbClr val="00B050"/>
                </a:solidFill>
                <a:latin typeface="Merryweather sans"/>
              </a:rPr>
              <a:t> case.</a:t>
            </a:r>
            <a:endParaRPr lang="fr-FR" altLang="fr-FR" sz="3200" dirty="0">
              <a:latin typeface="Merryweather sans"/>
            </a:endParaRPr>
          </a:p>
          <a:p>
            <a:pPr marL="457200" lvl="1" indent="0">
              <a:buNone/>
            </a:pPr>
            <a:endParaRPr lang="fr-FR" altLang="fr-FR" sz="3200" dirty="0">
              <a:solidFill>
                <a:srgbClr val="00B050"/>
              </a:solidFill>
              <a:latin typeface="Merryweather sans"/>
            </a:endParaRPr>
          </a:p>
          <a:p>
            <a:r>
              <a:rPr lang="fr-CH" dirty="0">
                <a:solidFill>
                  <a:srgbClr val="FF0000"/>
                </a:solidFill>
                <a:latin typeface="Merryweather sans"/>
              </a:rPr>
              <a:t> Part IV  The </a:t>
            </a:r>
            <a:r>
              <a:rPr lang="fr-CH" dirty="0" err="1">
                <a:solidFill>
                  <a:srgbClr val="FF0000"/>
                </a:solidFill>
                <a:latin typeface="Merryweather sans"/>
              </a:rPr>
              <a:t>role</a:t>
            </a:r>
            <a:r>
              <a:rPr lang="fr-CH" dirty="0">
                <a:solidFill>
                  <a:srgbClr val="FF0000"/>
                </a:solidFill>
                <a:latin typeface="Merryweather sans"/>
              </a:rPr>
              <a:t> of AI in the future of </a:t>
            </a:r>
            <a:r>
              <a:rPr lang="fr-CH" dirty="0" err="1">
                <a:solidFill>
                  <a:srgbClr val="FF0000"/>
                </a:solidFill>
                <a:latin typeface="Merryweather sans"/>
              </a:rPr>
              <a:t>cardiac</a:t>
            </a:r>
            <a:r>
              <a:rPr lang="fr-CH" dirty="0">
                <a:solidFill>
                  <a:srgbClr val="FF0000"/>
                </a:solidFill>
                <a:latin typeface="Merryweather sans"/>
              </a:rPr>
              <a:t> MR</a:t>
            </a:r>
            <a:r>
              <a:rPr lang="fr-CH" dirty="0">
                <a:latin typeface="Merryweather sans"/>
              </a:rPr>
              <a:t> </a:t>
            </a:r>
            <a:endParaRPr lang="fr-CH" dirty="0">
              <a:solidFill>
                <a:srgbClr val="FF0000"/>
              </a:solidFill>
              <a:latin typeface="Merryweather sans"/>
            </a:endParaRPr>
          </a:p>
          <a:p>
            <a:pPr marL="0" indent="0">
              <a:buNone/>
            </a:pPr>
            <a:endParaRPr lang="fr-CH" dirty="0">
              <a:solidFill>
                <a:srgbClr val="FF0000"/>
              </a:solidFill>
              <a:latin typeface="Merryweather sans"/>
            </a:endParaRPr>
          </a:p>
          <a:p>
            <a:r>
              <a:rPr lang="fr-CH" dirty="0">
                <a:solidFill>
                  <a:srgbClr val="FF0000"/>
                </a:solidFill>
                <a:latin typeface="Merryweather sans"/>
              </a:rPr>
              <a:t> Part V   Conclusion</a:t>
            </a:r>
          </a:p>
          <a:p>
            <a:endParaRPr lang="fr-CH" dirty="0">
              <a:solidFill>
                <a:srgbClr val="FF0000"/>
              </a:solidFill>
              <a:latin typeface="Merryweather sans"/>
            </a:endParaRPr>
          </a:p>
          <a:p>
            <a:endParaRPr lang="fr-CH" dirty="0">
              <a:latin typeface="Merryweather sans"/>
            </a:endParaRPr>
          </a:p>
          <a:p>
            <a:endParaRPr lang="fr-CH" dirty="0">
              <a:latin typeface="Merryweather sans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B45AEFA-E3DD-7F39-666B-46B7EF839DBA}"/>
              </a:ext>
            </a:extLst>
          </p:cNvPr>
          <p:cNvSpPr txBox="1"/>
          <p:nvPr/>
        </p:nvSpPr>
        <p:spPr>
          <a:xfrm>
            <a:off x="2569030" y="6162346"/>
            <a:ext cx="1502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00B050"/>
                </a:solidFill>
              </a:rPr>
              <a:t>+ bonus case</a:t>
            </a:r>
          </a:p>
        </p:txBody>
      </p:sp>
    </p:spTree>
    <p:extLst>
      <p:ext uri="{BB962C8B-B14F-4D97-AF65-F5344CB8AC3E}">
        <p14:creationId xmlns:p14="http://schemas.microsoft.com/office/powerpoint/2010/main" val="2220991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B10D93B9F8E2A49AB3296F0400B4F1F" ma:contentTypeVersion="17" ma:contentTypeDescription="Ein neues Dokument erstellen." ma:contentTypeScope="" ma:versionID="c1c88fa04c0c1e5a948bda5046ab6447">
  <xsd:schema xmlns:xsd="http://www.w3.org/2001/XMLSchema" xmlns:xs="http://www.w3.org/2001/XMLSchema" xmlns:p="http://schemas.microsoft.com/office/2006/metadata/properties" xmlns:ns2="1d317d3e-1b15-4f52-bd1b-93ddea6b8050" xmlns:ns3="830d701a-6119-4f28-902f-cb6eb3f668ce" targetNamespace="http://schemas.microsoft.com/office/2006/metadata/properties" ma:root="true" ma:fieldsID="13dca3ef4d35f9a6dae4be1fe6197b58" ns2:_="" ns3:_="">
    <xsd:import namespace="1d317d3e-1b15-4f52-bd1b-93ddea6b8050"/>
    <xsd:import namespace="830d701a-6119-4f28-902f-cb6eb3f668c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2:TaxCatchAll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3:MediaServiceOCR" minOccurs="0"/>
                <xsd:element ref="ns3:MediaServiceLocation" minOccurs="0"/>
                <xsd:element ref="ns3:MediaLengthInSecond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317d3e-1b15-4f52-bd1b-93ddea6b805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2" nillable="true" ma:displayName="Taxonomy Catch All Column" ma:hidden="true" ma:list="{f78bc3a1-84a3-45cd-80e7-341c5527566a}" ma:internalName="TaxCatchAll" ma:showField="CatchAllData" ma:web="1d317d3e-1b15-4f52-bd1b-93ddea6b805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0d701a-6119-4f28-902f-cb6eb3f668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Bildmarkierungen" ma:readOnly="false" ma:fieldId="{5cf76f15-5ced-4ddc-b409-7134ff3c332f}" ma:taxonomyMulti="true" ma:sspId="7cb10c95-331c-45f6-a400-acace935047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d317d3e-1b15-4f52-bd1b-93ddea6b8050" xsi:nil="true"/>
    <lcf76f155ced4ddcb4097134ff3c332f xmlns="830d701a-6119-4f28-902f-cb6eb3f668c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57B51D7-8FF4-4538-A2F3-35E45F7055E8}"/>
</file>

<file path=customXml/itemProps2.xml><?xml version="1.0" encoding="utf-8"?>
<ds:datastoreItem xmlns:ds="http://schemas.openxmlformats.org/officeDocument/2006/customXml" ds:itemID="{5AACF253-1127-4287-91B4-C78CF408DF78}"/>
</file>

<file path=customXml/itemProps3.xml><?xml version="1.0" encoding="utf-8"?>
<ds:datastoreItem xmlns:ds="http://schemas.openxmlformats.org/officeDocument/2006/customXml" ds:itemID="{61FA309F-8604-4914-8396-B4CD3D822B76}"/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235</Words>
  <Application>Microsoft Office PowerPoint</Application>
  <PresentationFormat>Grand écran</PresentationFormat>
  <Paragraphs>39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Merryweather sans</vt:lpstr>
      <vt:lpstr>Thème Office</vt:lpstr>
      <vt:lpstr>Dr. Sébastien Delhasse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Sebastien Delhasse</dc:creator>
  <cp:lastModifiedBy>Sebastien Delhasse</cp:lastModifiedBy>
  <cp:revision>1</cp:revision>
  <dcterms:created xsi:type="dcterms:W3CDTF">2025-03-26T09:50:20Z</dcterms:created>
  <dcterms:modified xsi:type="dcterms:W3CDTF">2025-03-26T09:52:21Z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0x0101009B10D93B9F8E2A49AB3296F0400B4F1F</vt:lpwstr>
  </property>
</Properties>
</file>